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75" r:id="rId3"/>
    <p:sldId id="407" r:id="rId4"/>
    <p:sldId id="408" r:id="rId5"/>
    <p:sldId id="409" r:id="rId6"/>
    <p:sldId id="410" r:id="rId7"/>
    <p:sldId id="412" r:id="rId8"/>
    <p:sldId id="413" r:id="rId9"/>
    <p:sldId id="372" r:id="rId10"/>
    <p:sldId id="406" r:id="rId11"/>
    <p:sldId id="411" r:id="rId12"/>
    <p:sldId id="414" r:id="rId13"/>
    <p:sldId id="415" r:id="rId14"/>
    <p:sldId id="305" r:id="rId15"/>
  </p:sldIdLst>
  <p:sldSz cx="9144000" cy="6858000" type="screen4x3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 Janssens" initials="LJ" lastIdx="3" clrIdx="0">
    <p:extLst>
      <p:ext uri="{19B8F6BF-5375-455C-9EA6-DF929625EA0E}">
        <p15:presenceInfo xmlns:p15="http://schemas.microsoft.com/office/powerpoint/2012/main" userId="S-1-5-21-860163302-2242777692-2885712055-1355" providerId="AD"/>
      </p:ext>
    </p:extLst>
  </p:cmAuthor>
  <p:cmAuthor id="2" name="Han De Koeijer" initials="HDK" lastIdx="11" clrIdx="1">
    <p:extLst>
      <p:ext uri="{19B8F6BF-5375-455C-9EA6-DF929625EA0E}">
        <p15:presenceInfo xmlns:p15="http://schemas.microsoft.com/office/powerpoint/2012/main" userId="S-1-5-21-860163302-2242777692-2885712055-14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6323"/>
    <a:srgbClr val="3C96B6"/>
    <a:srgbClr val="4990A9"/>
    <a:srgbClr val="3FA0B3"/>
    <a:srgbClr val="39B6B9"/>
    <a:srgbClr val="41D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3" autoAdjust="0"/>
    <p:restoredTop sz="86408" autoAdjust="0"/>
  </p:normalViewPr>
  <p:slideViewPr>
    <p:cSldViewPr snapToObjects="1">
      <p:cViewPr varScale="1">
        <p:scale>
          <a:sx n="95" d="100"/>
          <a:sy n="95" d="100"/>
        </p:scale>
        <p:origin x="17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3978"/>
    </p:cViewPr>
  </p:outlin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E4B5-1E26-41BA-ABA3-29E64686E31F}" type="datetimeFigureOut">
              <a:rPr lang="en-GB" smtClean="0"/>
              <a:t>01/02/2019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84E1B-78D2-4D18-95FB-A98C3C65C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910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AF83BF-0CFF-463F-86C9-8ED05BD28588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BE" altLang="en-US"/>
              <a:t>Click to edit Master text styles</a:t>
            </a:r>
          </a:p>
          <a:p>
            <a:pPr lvl="1"/>
            <a:r>
              <a:rPr lang="nl-BE" altLang="en-US"/>
              <a:t>Second level</a:t>
            </a:r>
          </a:p>
          <a:p>
            <a:pPr lvl="2"/>
            <a:r>
              <a:rPr lang="nl-BE" altLang="en-US"/>
              <a:t>Third level</a:t>
            </a:r>
          </a:p>
          <a:p>
            <a:pPr lvl="3"/>
            <a:r>
              <a:rPr lang="nl-BE" altLang="en-US"/>
              <a:t>Fourth level</a:t>
            </a:r>
          </a:p>
          <a:p>
            <a:pPr lvl="4"/>
            <a:r>
              <a:rPr lang="nl-BE" altLang="en-US"/>
              <a:t>Fifth level</a:t>
            </a: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0B0B82-AA13-4B9E-8981-784FE4BCB0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44828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B0B82-AA13-4B9E-8981-784FE4BCB096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969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2AD8BF-D989-4F98-AB56-A24939822A30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E0517-C083-4F3A-85A8-B57392278B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50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DF1386-ED18-481F-8EBA-0184B72A4257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73BDC-68F5-4D8C-82D6-BDCE05905F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111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8DC812-E358-45B0-931D-A028A3A1FE60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179BD-EE85-4407-9377-4270CF716F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625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746B7F-95BE-45B0-B734-69CBBAC421EE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5CA8E-ECA2-4582-B2AA-F508F4698A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805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C42B3C-9102-47F1-A684-68D506A4050B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7A5DD-3945-4E69-A695-8075045CDDB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947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5CADA3-6200-478A-90F4-7EC51A72FA2D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89BD7-2661-4A8F-90ED-165014EC35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40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098361-A1A4-49DA-ABBF-4F9A1CDF325B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41F32-5D3D-4697-B96C-F733AD285D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318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5C2E13-C8FB-4EF4-BC38-48DA3A2CDADD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863D69-B2BD-49F9-B297-144AFFAE56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9866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50107E-140E-42CB-8A43-306708F32432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49D83-F622-44F1-8486-01004D9A4C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77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43D2AD-6C11-4136-B741-BFB14E97A41A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FB2D9-0DBB-4FAE-81F5-9AD0CE7858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8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49A609-E305-4751-86AA-DC4803B945EF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234C0-0B3F-4DFA-9ABB-9052A24723D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207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A744AA5-73A8-468E-ACFB-278DC0F1798C}" type="datetime1">
              <a:rPr lang="en-GB" altLang="en-US"/>
              <a:pPr/>
              <a:t>01/02/2019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E298178-6256-4514-91E9-4BB387CE9F6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ebios.naturalsciences.b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5180" y="3645024"/>
            <a:ext cx="6848348" cy="688741"/>
          </a:xfrm>
        </p:spPr>
        <p:txBody>
          <a:bodyPr/>
          <a:lstStyle/>
          <a:p>
            <a:r>
              <a:rPr lang="en-GB" sz="54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Nagoya compliant in practice at RBINS</a:t>
            </a:r>
            <a:br>
              <a:rPr lang="en-GB" sz="54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en-GB" sz="2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1-02-2019</a:t>
            </a: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b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en-GB" sz="6000" dirty="0" err="1">
                <a:solidFill>
                  <a:srgbClr val="CB6323"/>
                </a:solidFill>
                <a:latin typeface="Calibri Light" panose="020F0302020204030204" pitchFamily="34" charset="0"/>
              </a:rPr>
              <a:t>CEBioS</a:t>
            </a:r>
            <a:endParaRPr lang="en-GB" sz="6000" dirty="0">
              <a:solidFill>
                <a:srgbClr val="CB6323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528" y="4293096"/>
            <a:ext cx="6858000" cy="112892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  <a:p>
            <a:r>
              <a:rPr lang="en-GB" sz="4900" dirty="0"/>
              <a:t>Han de Koeijer, programme officer CHM/ABS-CH</a:t>
            </a:r>
          </a:p>
          <a:p>
            <a:r>
              <a:rPr lang="en-GB" sz="4900" dirty="0" err="1"/>
              <a:t>CEBioS</a:t>
            </a:r>
            <a:r>
              <a:rPr lang="en-GB" sz="4900" dirty="0"/>
              <a:t> Programme</a:t>
            </a:r>
          </a:p>
          <a:p>
            <a:r>
              <a:rPr lang="en-GB" sz="4900" dirty="0"/>
              <a:t>OD Nature</a:t>
            </a:r>
          </a:p>
          <a:p>
            <a:r>
              <a:rPr lang="en-GB" sz="4900" dirty="0"/>
              <a:t>Royal Belgian Institute Natural Sciences- Belgian Cooperation for Development (DGD)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72644" y="5691329"/>
            <a:ext cx="2483768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http://cebios.naturalsciences.be</a:t>
            </a:r>
            <a:endParaRPr kumimoji="0" lang="en-GB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409" name="Picture 1" descr="http://www.biodiv.be/cebios2/images/logo_DGCD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2112" y="582729"/>
            <a:ext cx="1872208" cy="4160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id:8E10388C-703D-4800-AA76-418D8869892F@naturalsciences.be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180" y="1257148"/>
            <a:ext cx="762000" cy="200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665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10410"/>
            <a:ext cx="7344816" cy="1143000"/>
          </a:xfrm>
        </p:spPr>
        <p:txBody>
          <a:bodyPr/>
          <a:lstStyle/>
          <a:p>
            <a:r>
              <a:rPr lang="en-GB" sz="4000" dirty="0">
                <a:solidFill>
                  <a:srgbClr val="3C96B6"/>
                </a:solidFill>
                <a:latin typeface="Calibri Light" panose="020F0302020204030204" pitchFamily="34" charset="0"/>
              </a:rPr>
              <a:t>Some Examples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91F0F9D-DED8-48AA-9590-9D6FED401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-94106"/>
            <a:ext cx="7056784" cy="7914576"/>
          </a:xfrm>
        </p:spPr>
      </p:pic>
    </p:spTree>
    <p:extLst>
      <p:ext uri="{BB962C8B-B14F-4D97-AF65-F5344CB8AC3E}">
        <p14:creationId xmlns:p14="http://schemas.microsoft.com/office/powerpoint/2010/main" val="892288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Let Focal point NP from country of origin post PIC and MAT on the ABS CH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No real PIC and MAT obtained so far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none searchable on ABS-CH (there should be one by South Africa)</a:t>
            </a:r>
          </a:p>
        </p:txBody>
      </p:sp>
    </p:spTree>
    <p:extLst>
      <p:ext uri="{BB962C8B-B14F-4D97-AF65-F5344CB8AC3E}">
        <p14:creationId xmlns:p14="http://schemas.microsoft.com/office/powerpoint/2010/main" val="3030472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NP documentation linked to the specimen in collections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RBINS prepared Nagoya section in collection database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Uploading PIC/MAT  and documents from third party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Link to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Internationaly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 recognized certificate of compliance (IRCC)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PIC/MAT for access to collections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83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Ensure documentation easily accessible before permitting use of the specimen/material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Still waiting for Belgian legislation</a:t>
            </a:r>
          </a:p>
          <a:p>
            <a:r>
              <a:rPr lang="en-US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Using classic MTA so far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363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2592288"/>
          </a:xfrm>
        </p:spPr>
        <p:txBody>
          <a:bodyPr/>
          <a:lstStyle/>
          <a:p>
            <a:pPr marL="0" indent="0">
              <a:buNone/>
            </a:pPr>
            <a:endParaRPr lang="fr-FR" sz="280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en-GB" sz="2800" dirty="0">
              <a:latin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B96D1F-3FE7-4C43-8133-6B5BB70CF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643" y="0"/>
            <a:ext cx="5178714" cy="8527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C13BCE-FC21-4E76-BD71-F8E401E3C965}"/>
              </a:ext>
            </a:extLst>
          </p:cNvPr>
          <p:cNvSpPr txBox="1"/>
          <p:nvPr/>
        </p:nvSpPr>
        <p:spPr>
          <a:xfrm>
            <a:off x="7452794" y="2426801"/>
            <a:ext cx="13660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Thank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you 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for 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your 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attention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5AF61-D5B3-4EFE-87D8-0E1980FAEB68}"/>
              </a:ext>
            </a:extLst>
          </p:cNvPr>
          <p:cNvSpPr txBox="1"/>
          <p:nvPr/>
        </p:nvSpPr>
        <p:spPr>
          <a:xfrm>
            <a:off x="107504" y="5937695"/>
            <a:ext cx="1774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Photo from: </a:t>
            </a:r>
          </a:p>
          <a:p>
            <a:r>
              <a:rPr lang="en-GB" dirty="0" err="1"/>
              <a:t>Abc</a:t>
            </a:r>
            <a:r>
              <a:rPr lang="en-GB" dirty="0"/>
              <a:t>-taxa: vol18</a:t>
            </a:r>
          </a:p>
          <a:p>
            <a:r>
              <a:rPr lang="en-GB" dirty="0"/>
              <a:t>© 2018</a:t>
            </a:r>
          </a:p>
        </p:txBody>
      </p:sp>
    </p:spTree>
    <p:extLst>
      <p:ext uri="{BB962C8B-B14F-4D97-AF65-F5344CB8AC3E}">
        <p14:creationId xmlns:p14="http://schemas.microsoft.com/office/powerpoint/2010/main" val="663832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Advise to visiting researchers and own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Obtain PIC and MAT before collecting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Let Focal point NP from country of origin post PIC and MAT on the ABS 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NP documentation linked to the specimen in collections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Ensure documentation easily accessible before permitting use of the specimen/material</a:t>
            </a:r>
          </a:p>
        </p:txBody>
      </p:sp>
    </p:spTree>
    <p:extLst>
      <p:ext uri="{BB962C8B-B14F-4D97-AF65-F5344CB8AC3E}">
        <p14:creationId xmlns:p14="http://schemas.microsoft.com/office/powerpoint/2010/main" val="4306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Obtain PIC and MAT before collecting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Read the legislation on NP on the ABS-CH (https://absch.cbd.int)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Contact National focal point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) NP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Establish PIC and MAT (if needed)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Keep communication if no reply from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Start the collection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Obtain export papers (more needed than just NP)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E69A91-0A8F-4D2C-AD2C-BFD1F751F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1141" y="3140968"/>
            <a:ext cx="11556776" cy="450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n-GB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Obtain PIC and MAT before collecting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Read the legislation on NP on the ABS-CH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Contact National focal point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) NP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Establish PIC and MAT (if needed)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Keep communication if no reply from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Start the collection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Obtain export papers (more needed than just NP)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0F0573-91B2-4B69-8285-E0EC5DF34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3" y="3329707"/>
            <a:ext cx="9144000" cy="351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55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n-GB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Obtain PIC and MAT before collecting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Read the legislation on NP on the ABS-CH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Contact National focal point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) NP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Establish PIC and MAT (if needed)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Keep communication if no reply from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Start the collection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Obtain export papers (more needed than just NP)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1EE8-0549-440E-ACC1-5E7D94B68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5641"/>
            <a:ext cx="9144000" cy="349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96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NP Compliant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Calibri Light" panose="020F0302020204030204" pitchFamily="34" charset="0"/>
              </a:rPr>
              <a:t>Obtain PIC and MAT before collecting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Read the legislation on NP on the ABS-CH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Contact National focal point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) NP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Establish PIC and MAT (if needed)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Keep communication if no reply from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nfp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Start the collection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Obtain usual export papers (more needed than just NP!)</a:t>
            </a:r>
          </a:p>
        </p:txBody>
      </p:sp>
    </p:spTree>
    <p:extLst>
      <p:ext uri="{BB962C8B-B14F-4D97-AF65-F5344CB8AC3E}">
        <p14:creationId xmlns:p14="http://schemas.microsoft.com/office/powerpoint/2010/main" val="964743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10410"/>
            <a:ext cx="7344816" cy="1143000"/>
          </a:xfrm>
        </p:spPr>
        <p:txBody>
          <a:bodyPr/>
          <a:lstStyle/>
          <a:p>
            <a:r>
              <a:rPr lang="en-GB" sz="4000" dirty="0">
                <a:solidFill>
                  <a:srgbClr val="3C96B6"/>
                </a:solidFill>
                <a:latin typeface="Calibri Light" panose="020F0302020204030204" pitchFamily="34" charset="0"/>
              </a:rPr>
              <a:t>Some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E3E755-7A33-4038-917C-39D5E0A69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Small questionnaire to visiting researchers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4 questions: </a:t>
            </a:r>
          </a:p>
          <a:p>
            <a:pPr lvl="1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Did you contact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nfp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</a:rPr>
              <a:t>100 %</a:t>
            </a:r>
          </a:p>
          <a:p>
            <a:pPr lvl="1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Did he/she reply to you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</a:rPr>
              <a:t>100%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Did you get the PIC and MAT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</a:rPr>
              <a:t>50%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Did you leave material in Belgium up on your return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</a:rPr>
              <a:t>75%</a:t>
            </a:r>
          </a:p>
          <a:p>
            <a:pPr marL="457200" lvl="1" indent="0">
              <a:buNone/>
            </a:pPr>
            <a:endParaRPr lang="en-GB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46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10410"/>
            <a:ext cx="7344816" cy="1143000"/>
          </a:xfrm>
        </p:spPr>
        <p:txBody>
          <a:bodyPr/>
          <a:lstStyle/>
          <a:p>
            <a:r>
              <a:rPr lang="en-GB" sz="4000" dirty="0">
                <a:solidFill>
                  <a:srgbClr val="3C96B6"/>
                </a:solidFill>
                <a:latin typeface="Calibri Light" panose="020F0302020204030204" pitchFamily="34" charset="0"/>
              </a:rPr>
              <a:t>Some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E3E755-7A33-4038-917C-39D5E0A69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Difficulties encountered:</a:t>
            </a:r>
          </a:p>
          <a:p>
            <a:pPr marL="0" indent="0">
              <a:buNone/>
            </a:pPr>
            <a:endParaRPr lang="en-GB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Obtained documents are not clear and not useful to work with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Money request linked to obtain PIC and MAT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Material can’t be part of official collections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Material arrives too late for the researcher to work with</a:t>
            </a:r>
          </a:p>
        </p:txBody>
      </p:sp>
    </p:spTree>
    <p:extLst>
      <p:ext uri="{BB962C8B-B14F-4D97-AF65-F5344CB8AC3E}">
        <p14:creationId xmlns:p14="http://schemas.microsoft.com/office/powerpoint/2010/main" val="1490705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10410"/>
            <a:ext cx="7344816" cy="1143000"/>
          </a:xfrm>
        </p:spPr>
        <p:txBody>
          <a:bodyPr/>
          <a:lstStyle/>
          <a:p>
            <a:r>
              <a:rPr lang="en-GB" sz="4000" dirty="0">
                <a:solidFill>
                  <a:srgbClr val="3C96B6"/>
                </a:solidFill>
                <a:latin typeface="Calibri Light" panose="020F0302020204030204" pitchFamily="34" charset="0"/>
              </a:rPr>
              <a:t>Some Examples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5C7EFA-D216-4E48-909D-3161786EA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184370"/>
            <a:ext cx="6912767" cy="572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988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DONature</Template>
  <TotalTime>2298</TotalTime>
  <Words>517</Words>
  <Application>Microsoft Office PowerPoint</Application>
  <PresentationFormat>On-screen Show (4:3)</PresentationFormat>
  <Paragraphs>87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MS PGothic</vt:lpstr>
      <vt:lpstr>MS PGothic</vt:lpstr>
      <vt:lpstr>Arial</vt:lpstr>
      <vt:lpstr>Calibri</vt:lpstr>
      <vt:lpstr>Calibri Light</vt:lpstr>
      <vt:lpstr>Times New Roman</vt:lpstr>
      <vt:lpstr>Office Theme</vt:lpstr>
      <vt:lpstr>Nagoya compliant in practice at RBINS 1-02-2019          CEBioS</vt:lpstr>
      <vt:lpstr>NP Compliant</vt:lpstr>
      <vt:lpstr>NP Compliant</vt:lpstr>
      <vt:lpstr>NP Compliant</vt:lpstr>
      <vt:lpstr>NP Compliant</vt:lpstr>
      <vt:lpstr>NP Compliant</vt:lpstr>
      <vt:lpstr>Some Examples</vt:lpstr>
      <vt:lpstr>Some Examples</vt:lpstr>
      <vt:lpstr>Some Examples</vt:lpstr>
      <vt:lpstr>Some Examples</vt:lpstr>
      <vt:lpstr>NP Compliant</vt:lpstr>
      <vt:lpstr>NP Compliant</vt:lpstr>
      <vt:lpstr>NP Compliant</vt:lpstr>
      <vt:lpstr>PowerPoint Presentation</vt:lpstr>
    </vt:vector>
  </TitlesOfParts>
  <Company>RBINS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Cycle Management (PCM)</dc:title>
  <dc:creator>Luc Janssens</dc:creator>
  <cp:lastModifiedBy>Han De Koeijer</cp:lastModifiedBy>
  <cp:revision>371</cp:revision>
  <dcterms:created xsi:type="dcterms:W3CDTF">2014-06-18T14:38:14Z</dcterms:created>
  <dcterms:modified xsi:type="dcterms:W3CDTF">2019-02-01T08:57:47Z</dcterms:modified>
</cp:coreProperties>
</file>